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57" r:id="rId4"/>
    <p:sldId id="292" r:id="rId5"/>
    <p:sldId id="291" r:id="rId6"/>
    <p:sldId id="260" r:id="rId7"/>
    <p:sldId id="261" r:id="rId8"/>
    <p:sldId id="262" r:id="rId9"/>
    <p:sldId id="263" r:id="rId10"/>
    <p:sldId id="279" r:id="rId11"/>
    <p:sldId id="264" r:id="rId12"/>
    <p:sldId id="265" r:id="rId13"/>
    <p:sldId id="267" r:id="rId14"/>
    <p:sldId id="287" r:id="rId15"/>
    <p:sldId id="293" r:id="rId16"/>
    <p:sldId id="294" r:id="rId17"/>
    <p:sldId id="295" r:id="rId18"/>
    <p:sldId id="296" r:id="rId19"/>
    <p:sldId id="268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epublika.co.id/tag/pertumbuhan-ekonomi" TargetMode="Externa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909" y="802298"/>
            <a:ext cx="9299943" cy="2541431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Wakaf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: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di </a:t>
            </a:r>
            <a:r>
              <a:rPr lang="en-US" dirty="0" err="1"/>
              <a:t>tengah</a:t>
            </a:r>
            <a:r>
              <a:rPr lang="en-US" dirty="0"/>
              <a:t> </a:t>
            </a:r>
            <a:r>
              <a:rPr lang="en-US" dirty="0" err="1"/>
              <a:t>pandemi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975" y="3727873"/>
            <a:ext cx="2376264" cy="21901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55" y="3727873"/>
            <a:ext cx="2095500" cy="206692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554629" y="3993024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/>
              <a:t>H. </a:t>
            </a:r>
            <a:r>
              <a:rPr lang="en-US" sz="2400" b="1" dirty="0" err="1"/>
              <a:t>Hendri</a:t>
            </a:r>
            <a:r>
              <a:rPr lang="en-US" sz="2400" b="1" dirty="0"/>
              <a:t> </a:t>
            </a:r>
            <a:r>
              <a:rPr lang="en-US" sz="2400" b="1" dirty="0" err="1"/>
              <a:t>Tanjung</a:t>
            </a:r>
            <a:r>
              <a:rPr lang="en-US" sz="2400" b="1" dirty="0"/>
              <a:t>, </a:t>
            </a:r>
            <a:r>
              <a:rPr lang="en-US" sz="2400" b="1" dirty="0" err="1"/>
              <a:t>Ph.D</a:t>
            </a:r>
            <a:endParaRPr lang="id-ID" sz="2400" b="1" dirty="0"/>
          </a:p>
          <a:p>
            <a:pPr algn="ctr"/>
            <a:r>
              <a:rPr lang="id-ID" sz="2400" b="1" dirty="0"/>
              <a:t>Universit</a:t>
            </a:r>
            <a:r>
              <a:rPr lang="en-US" sz="2400" b="1" dirty="0"/>
              <a:t>as </a:t>
            </a:r>
            <a:r>
              <a:rPr lang="id-ID" sz="2400" b="1" dirty="0"/>
              <a:t>Ibn khaldun bogor</a:t>
            </a:r>
            <a:endParaRPr lang="en-US" sz="2400" b="1" dirty="0"/>
          </a:p>
          <a:p>
            <a:pPr algn="ctr"/>
            <a:r>
              <a:rPr lang="en-US" sz="2400" b="1" dirty="0" err="1"/>
              <a:t>Badan</a:t>
            </a:r>
            <a:r>
              <a:rPr lang="en-US" sz="2400" b="1" dirty="0"/>
              <a:t> </a:t>
            </a:r>
            <a:r>
              <a:rPr lang="en-US" sz="2400" b="1" dirty="0" err="1"/>
              <a:t>wakaf</a:t>
            </a:r>
            <a:r>
              <a:rPr lang="en-US" sz="2400" b="1" dirty="0"/>
              <a:t> Indonesia</a:t>
            </a:r>
            <a:endParaRPr lang="en-US" sz="2400" dirty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1127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106" y="510288"/>
            <a:ext cx="9603275" cy="1049235"/>
          </a:xfrm>
        </p:spPr>
        <p:txBody>
          <a:bodyPr/>
          <a:lstStyle/>
          <a:p>
            <a:r>
              <a:rPr lang="en-US" dirty="0"/>
              <a:t>INCOME PYRAMID INDONESIA 2020</a:t>
            </a: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433105" y="1034906"/>
            <a:ext cx="9603275" cy="508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50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 </a:t>
            </a:r>
            <a:r>
              <a:rPr lang="en-US" dirty="0" err="1"/>
              <a:t>ar</a:t>
            </a:r>
            <a:r>
              <a:rPr lang="en-US" dirty="0"/>
              <a:t> Rum, 30 </a:t>
            </a:r>
            <a:r>
              <a:rPr lang="en-US" dirty="0" err="1"/>
              <a:t>ayat</a:t>
            </a:r>
            <a:r>
              <a:rPr lang="en-US" dirty="0"/>
              <a:t> 39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596" y="2844800"/>
            <a:ext cx="8751638" cy="1736436"/>
          </a:xfrm>
        </p:spPr>
      </p:pic>
    </p:spTree>
    <p:extLst>
      <p:ext uri="{BB962C8B-B14F-4D97-AF65-F5344CB8AC3E}">
        <p14:creationId xmlns:p14="http://schemas.microsoft.com/office/powerpoint/2010/main" val="3818613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Tafsir</a:t>
            </a:r>
            <a:r>
              <a:rPr lang="en-US" dirty="0"/>
              <a:t> </a:t>
            </a:r>
            <a:r>
              <a:rPr lang="en-US" dirty="0" err="1"/>
              <a:t>qs</a:t>
            </a:r>
            <a:r>
              <a:rPr lang="en-US" dirty="0"/>
              <a:t> 30:39</a:t>
            </a:r>
            <a:br>
              <a:rPr lang="en-US" dirty="0"/>
            </a:br>
            <a:r>
              <a:rPr lang="en-US" dirty="0" err="1"/>
              <a:t>Pahala</a:t>
            </a:r>
            <a:r>
              <a:rPr lang="en-US" dirty="0"/>
              <a:t> orang yang </a:t>
            </a:r>
            <a:r>
              <a:rPr lang="en-US" dirty="0" err="1"/>
              <a:t>sedekah</a:t>
            </a:r>
            <a:r>
              <a:rPr lang="en-US" dirty="0"/>
              <a:t> (</a:t>
            </a:r>
            <a:r>
              <a:rPr lang="en-US" dirty="0" err="1"/>
              <a:t>ziswaf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“</a:t>
            </a:r>
            <a:r>
              <a:rPr lang="en-US" sz="2400" dirty="0" err="1"/>
              <a:t>Tidaklah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bersedekah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sepotong</a:t>
            </a:r>
            <a:r>
              <a:rPr lang="en-US" sz="2400" dirty="0"/>
              <a:t> </a:t>
            </a:r>
            <a:r>
              <a:rPr lang="en-US" sz="2400" dirty="0" err="1"/>
              <a:t>kurma</a:t>
            </a:r>
            <a:r>
              <a:rPr lang="en-US" sz="2400" dirty="0"/>
              <a:t> yang </a:t>
            </a:r>
            <a:r>
              <a:rPr lang="en-US" sz="2400" dirty="0" err="1"/>
              <a:t>dikeluarkan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usahanya</a:t>
            </a:r>
            <a:r>
              <a:rPr lang="en-US" sz="2400" dirty="0"/>
              <a:t> yang halal, </a:t>
            </a:r>
            <a:r>
              <a:rPr lang="en-US" sz="2400" dirty="0" err="1"/>
              <a:t>kecuali</a:t>
            </a:r>
            <a:r>
              <a:rPr lang="en-US" sz="2400" dirty="0"/>
              <a:t> Allah yang </a:t>
            </a:r>
            <a:r>
              <a:rPr lang="en-US" sz="2400" dirty="0" err="1"/>
              <a:t>Maha</a:t>
            </a:r>
            <a:r>
              <a:rPr lang="en-US" sz="2400" dirty="0"/>
              <a:t> </a:t>
            </a:r>
            <a:r>
              <a:rPr lang="en-US" sz="2400" dirty="0" err="1"/>
              <a:t>pemurah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mengambilnya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tangan</a:t>
            </a:r>
            <a:r>
              <a:rPr lang="en-US" sz="2400" dirty="0"/>
              <a:t> </a:t>
            </a:r>
            <a:r>
              <a:rPr lang="en-US" sz="2400" dirty="0" err="1"/>
              <a:t>kanan</a:t>
            </a:r>
            <a:r>
              <a:rPr lang="en-US" sz="2400" dirty="0"/>
              <a:t>-Nya,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dipelihara</a:t>
            </a:r>
            <a:r>
              <a:rPr lang="en-US" sz="2400" dirty="0"/>
              <a:t>-Nya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</a:t>
            </a:r>
            <a:r>
              <a:rPr lang="en-US" sz="2400" dirty="0" err="1"/>
              <a:t>pemberi</a:t>
            </a:r>
            <a:r>
              <a:rPr lang="en-US" sz="2400" dirty="0"/>
              <a:t> </a:t>
            </a:r>
            <a:r>
              <a:rPr lang="en-US" sz="2400" dirty="0" err="1"/>
              <a:t>sedekah</a:t>
            </a:r>
            <a:r>
              <a:rPr lang="en-US" sz="2400" dirty="0"/>
              <a:t>, </a:t>
            </a:r>
            <a:r>
              <a:rPr lang="en-US" sz="2400" dirty="0" err="1"/>
              <a:t>sebagaimana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seorang</a:t>
            </a:r>
            <a:r>
              <a:rPr lang="en-US" sz="2400" dirty="0"/>
              <a:t> kalian </a:t>
            </a:r>
            <a:r>
              <a:rPr lang="en-US" sz="2400" dirty="0" err="1"/>
              <a:t>memelihara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kuda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anak</a:t>
            </a:r>
            <a:r>
              <a:rPr lang="en-US" sz="2400" dirty="0"/>
              <a:t> </a:t>
            </a:r>
            <a:r>
              <a:rPr lang="en-US" sz="2400" dirty="0" err="1"/>
              <a:t>unta</a:t>
            </a:r>
            <a:r>
              <a:rPr lang="en-US" sz="2400" dirty="0"/>
              <a:t>,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kurma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bukit</a:t>
            </a:r>
            <a:r>
              <a:rPr lang="en-US" sz="2400" dirty="0"/>
              <a:t> </a:t>
            </a:r>
            <a:r>
              <a:rPr lang="en-US" sz="2400" dirty="0" err="1"/>
              <a:t>Uhud</a:t>
            </a:r>
            <a:r>
              <a:rPr lang="en-US" sz="2400" dirty="0"/>
              <a:t>”.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7679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Tafsir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qs</a:t>
            </a:r>
            <a:r>
              <a:rPr lang="en-US" dirty="0"/>
              <a:t> 30:39</a:t>
            </a:r>
            <a:br>
              <a:rPr lang="en-US" dirty="0"/>
            </a:br>
            <a:r>
              <a:rPr lang="en-US" dirty="0"/>
              <a:t>economic impact of ZISWAF</a:t>
            </a:r>
          </a:p>
        </p:txBody>
      </p:sp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3246959" y="3225232"/>
            <a:ext cx="1028700" cy="10556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Income,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Output, Wealth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32"/>
          <p:cNvSpPr txBox="1">
            <a:spLocks noChangeArrowheads="1"/>
          </p:cNvSpPr>
          <p:nvPr/>
        </p:nvSpPr>
        <p:spPr bwMode="auto">
          <a:xfrm>
            <a:off x="5188961" y="3278672"/>
            <a:ext cx="10287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ZIS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6"/>
          <p:cNvSpPr txBox="1">
            <a:spLocks noChangeArrowheads="1"/>
          </p:cNvSpPr>
          <p:nvPr/>
        </p:nvSpPr>
        <p:spPr bwMode="auto">
          <a:xfrm>
            <a:off x="5111015" y="1694883"/>
            <a:ext cx="1107744" cy="523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Aggregate Demand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5111015" y="5003233"/>
            <a:ext cx="1107744" cy="6194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Aggregate Supply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22"/>
          <p:cNvSpPr txBox="1">
            <a:spLocks noChangeArrowheads="1"/>
          </p:cNvSpPr>
          <p:nvPr/>
        </p:nvSpPr>
        <p:spPr bwMode="auto">
          <a:xfrm>
            <a:off x="5171666" y="3667919"/>
            <a:ext cx="10287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WAKAF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7247459" y="3472328"/>
            <a:ext cx="1257300" cy="3339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Investment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rot="10800000" flipH="1">
            <a:off x="6219269" y="3818053"/>
            <a:ext cx="1485900" cy="13716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rot="455726" flipH="1">
            <a:off x="3718056" y="1838711"/>
            <a:ext cx="1379855" cy="14859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 rot="5404966" flipH="1">
            <a:off x="6219269" y="1964590"/>
            <a:ext cx="1485900" cy="14859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15843677" flipH="1">
            <a:off x="3849865" y="4047935"/>
            <a:ext cx="1115727" cy="145601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>
            <a:off x="5190059" y="7276850"/>
            <a:ext cx="2971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14"/>
          <p:cNvCxnSpPr>
            <a:cxnSpLocks noChangeShapeType="1"/>
            <a:endCxn id="8" idx="1"/>
          </p:cNvCxnSpPr>
          <p:nvPr/>
        </p:nvCxnSpPr>
        <p:spPr bwMode="auto">
          <a:xfrm>
            <a:off x="4275151" y="3663504"/>
            <a:ext cx="896515" cy="17586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  <a:endCxn id="5" idx="1"/>
          </p:cNvCxnSpPr>
          <p:nvPr/>
        </p:nvCxnSpPr>
        <p:spPr bwMode="auto">
          <a:xfrm flipV="1">
            <a:off x="4275151" y="3450122"/>
            <a:ext cx="913810" cy="19790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Straight Connector 16"/>
          <p:cNvCxnSpPr>
            <a:cxnSpLocks noChangeShapeType="1"/>
            <a:endCxn id="6" idx="2"/>
          </p:cNvCxnSpPr>
          <p:nvPr/>
        </p:nvCxnSpPr>
        <p:spPr bwMode="auto">
          <a:xfrm flipV="1">
            <a:off x="5664887" y="2218655"/>
            <a:ext cx="0" cy="992414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Straight Connector 17"/>
          <p:cNvCxnSpPr>
            <a:cxnSpLocks noChangeShapeType="1"/>
            <a:stCxn id="8" idx="3"/>
          </p:cNvCxnSpPr>
          <p:nvPr/>
        </p:nvCxnSpPr>
        <p:spPr bwMode="auto">
          <a:xfrm flipV="1">
            <a:off x="6200366" y="3648024"/>
            <a:ext cx="1046022" cy="19134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7476059" y="2169545"/>
            <a:ext cx="10287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RIBA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590359" y="4528570"/>
            <a:ext cx="1028700" cy="342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RIBA</a:t>
            </a:r>
            <a:endParaRPr kumimoji="0" lang="en-US" alt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3361259" y="116942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3361259" y="162662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16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437" y="804519"/>
            <a:ext cx="6258792" cy="104923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detail, </a:t>
            </a:r>
            <a:br>
              <a:rPr lang="en-US" dirty="0"/>
            </a:br>
            <a:r>
              <a:rPr lang="en-US" dirty="0" err="1"/>
              <a:t>silahkan</a:t>
            </a:r>
            <a:r>
              <a:rPr lang="en-US" dirty="0"/>
              <a:t> </a:t>
            </a:r>
            <a:r>
              <a:rPr lang="en-US" dirty="0" err="1"/>
              <a:t>baca</a:t>
            </a:r>
            <a:r>
              <a:rPr lang="en-US" dirty="0"/>
              <a:t> HAL 17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…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1" y="105192"/>
            <a:ext cx="4128654" cy="591857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89891" y="2173192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baru</a:t>
            </a:r>
            <a:r>
              <a:rPr lang="en-US" sz="2800" dirty="0"/>
              <a:t>, </a:t>
            </a:r>
            <a:r>
              <a:rPr lang="en-US" sz="2800" dirty="0" err="1"/>
              <a:t>terbit</a:t>
            </a:r>
            <a:r>
              <a:rPr lang="en-US" sz="2800" dirty="0"/>
              <a:t> April 2020. </a:t>
            </a:r>
          </a:p>
          <a:p>
            <a:r>
              <a:rPr lang="en-US" sz="2800" dirty="0" err="1"/>
              <a:t>Penerbit</a:t>
            </a:r>
            <a:r>
              <a:rPr lang="en-US" sz="2800" dirty="0"/>
              <a:t> </a:t>
            </a:r>
            <a:r>
              <a:rPr lang="en-US" sz="2800" dirty="0" err="1"/>
              <a:t>Elex</a:t>
            </a:r>
            <a:r>
              <a:rPr lang="en-US" sz="2800" dirty="0"/>
              <a:t> Media </a:t>
            </a:r>
            <a:r>
              <a:rPr lang="en-US" sz="2800" dirty="0" err="1"/>
              <a:t>Computindo</a:t>
            </a:r>
            <a:endParaRPr lang="en-US" sz="2800" dirty="0"/>
          </a:p>
          <a:p>
            <a:r>
              <a:rPr lang="en-US" sz="2800" dirty="0"/>
              <a:t>151 </a:t>
            </a:r>
            <a:r>
              <a:rPr lang="en-US" sz="2800" dirty="0" err="1"/>
              <a:t>halaman</a:t>
            </a:r>
            <a:endParaRPr lang="en-US" sz="2800" dirty="0"/>
          </a:p>
          <a:p>
            <a:r>
              <a:rPr lang="en-US" sz="2800" dirty="0"/>
              <a:t>Ada 13 </a:t>
            </a:r>
            <a:r>
              <a:rPr lang="en-US" sz="2800" dirty="0" err="1"/>
              <a:t>topik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WAKAF</a:t>
            </a:r>
          </a:p>
          <a:p>
            <a:endParaRPr lang="en-US" sz="2800" dirty="0"/>
          </a:p>
          <a:p>
            <a:r>
              <a:rPr lang="en-US" sz="2800" dirty="0" err="1"/>
              <a:t>Pemesanan</a:t>
            </a:r>
            <a:r>
              <a:rPr lang="en-US" sz="2800" dirty="0"/>
              <a:t>:</a:t>
            </a:r>
          </a:p>
          <a:p>
            <a:r>
              <a:rPr lang="en-US" sz="2800" dirty="0"/>
              <a:t>WA.ME/0877-8569-9515</a:t>
            </a:r>
          </a:p>
          <a:p>
            <a:r>
              <a:rPr lang="en-US" sz="2800" dirty="0"/>
              <a:t>Online </a:t>
            </a:r>
            <a:r>
              <a:rPr lang="en-US" sz="2800" dirty="0" err="1"/>
              <a:t>bukalapak</a:t>
            </a:r>
            <a:r>
              <a:rPr lang="en-US" sz="2800" dirty="0"/>
              <a:t> BIT.LY/ECONOM</a:t>
            </a:r>
          </a:p>
        </p:txBody>
      </p:sp>
    </p:spTree>
    <p:extLst>
      <p:ext uri="{BB962C8B-B14F-4D97-AF65-F5344CB8AC3E}">
        <p14:creationId xmlns:p14="http://schemas.microsoft.com/office/powerpoint/2010/main" val="37973219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KALISA (WAKAF PEDULI INDONESIA)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642" y="1912775"/>
            <a:ext cx="7490344" cy="424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24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Kalisa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KALISA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b="1" dirty="0"/>
              <a:t>program </a:t>
            </a:r>
            <a:r>
              <a:rPr lang="en-US" sz="2400" b="1" dirty="0" err="1"/>
              <a:t>wakaf</a:t>
            </a:r>
            <a:r>
              <a:rPr lang="en-US" sz="2400" b="1" dirty="0"/>
              <a:t> </a:t>
            </a:r>
            <a:r>
              <a:rPr lang="en-US" sz="2400" b="1" dirty="0" err="1"/>
              <a:t>uang</a:t>
            </a:r>
            <a:r>
              <a:rPr lang="en-US" sz="2400" b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ditempatkan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instrument </a:t>
            </a:r>
            <a:r>
              <a:rPr lang="en-US" sz="2400" dirty="0" err="1"/>
              <a:t>keuangan</a:t>
            </a:r>
            <a:r>
              <a:rPr lang="en-US" sz="2400" dirty="0"/>
              <a:t> yang </a:t>
            </a:r>
            <a:r>
              <a:rPr lang="en-US" sz="2400" dirty="0" err="1"/>
              <a:t>dijamin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Penjamin</a:t>
            </a:r>
            <a:r>
              <a:rPr lang="en-US" sz="2400" dirty="0"/>
              <a:t> </a:t>
            </a:r>
            <a:r>
              <a:rPr lang="en-US" sz="2400" dirty="0" err="1"/>
              <a:t>Simpanan</a:t>
            </a:r>
            <a:r>
              <a:rPr lang="en-US" sz="2400" dirty="0"/>
              <a:t> (LPS)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yang </a:t>
            </a:r>
            <a:r>
              <a:rPr lang="en-US" sz="2400" dirty="0" err="1"/>
              <a:t>maksimal</a:t>
            </a:r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yang </a:t>
            </a:r>
            <a:r>
              <a:rPr lang="en-US" sz="2400" dirty="0" err="1"/>
              <a:t>membutuhkan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maksimal</a:t>
            </a:r>
            <a:r>
              <a:rPr lang="en-US" sz="2400" dirty="0"/>
              <a:t>.   </a:t>
            </a:r>
          </a:p>
          <a:p>
            <a:pPr lvl="1"/>
            <a:r>
              <a:rPr lang="en-US" sz="2200" dirty="0" err="1"/>
              <a:t>Wakaf</a:t>
            </a:r>
            <a:r>
              <a:rPr lang="en-US" sz="2200" dirty="0"/>
              <a:t> </a:t>
            </a:r>
            <a:r>
              <a:rPr lang="en-US" sz="2200" dirty="0" err="1"/>
              <a:t>Uang</a:t>
            </a:r>
            <a:r>
              <a:rPr lang="en-US" sz="2200" dirty="0"/>
              <a:t> </a:t>
            </a:r>
            <a:r>
              <a:rPr lang="en-US" sz="2200" dirty="0" err="1"/>
              <a:t>sementara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nominal minimal 1 </a:t>
            </a:r>
            <a:r>
              <a:rPr lang="en-US" sz="2200" dirty="0" err="1"/>
              <a:t>juta</a:t>
            </a:r>
            <a:r>
              <a:rPr lang="en-US" sz="2200" dirty="0"/>
              <a:t> rupiah </a:t>
            </a:r>
            <a:r>
              <a:rPr lang="en-US" sz="2200" dirty="0" err="1"/>
              <a:t>dengan</a:t>
            </a:r>
            <a:r>
              <a:rPr lang="en-US" sz="2200" dirty="0"/>
              <a:t> tenor minimal 1 </a:t>
            </a:r>
            <a:r>
              <a:rPr lang="en-US" sz="2200" dirty="0" err="1"/>
              <a:t>tahun</a:t>
            </a:r>
            <a:r>
              <a:rPr lang="en-US" sz="2200" dirty="0"/>
              <a:t>.</a:t>
            </a:r>
          </a:p>
          <a:p>
            <a:pPr lvl="1"/>
            <a:r>
              <a:rPr lang="en-US" sz="2200" dirty="0" err="1"/>
              <a:t>Wakaf</a:t>
            </a:r>
            <a:r>
              <a:rPr lang="en-US" sz="2200" dirty="0"/>
              <a:t> </a:t>
            </a:r>
            <a:r>
              <a:rPr lang="en-US" sz="2200" dirty="0" err="1"/>
              <a:t>uang</a:t>
            </a:r>
            <a:r>
              <a:rPr lang="en-US" sz="2200" dirty="0"/>
              <a:t> </a:t>
            </a:r>
            <a:r>
              <a:rPr lang="en-US" sz="2200" dirty="0" err="1"/>
              <a:t>selamanya</a:t>
            </a:r>
            <a:r>
              <a:rPr lang="en-US" sz="2200" dirty="0"/>
              <a:t>, </a:t>
            </a:r>
            <a:r>
              <a:rPr lang="en-US" sz="2200" dirty="0" err="1"/>
              <a:t>dengan</a:t>
            </a:r>
            <a:r>
              <a:rPr lang="en-US" sz="2200" dirty="0"/>
              <a:t> nominal minimal 50 </a:t>
            </a:r>
            <a:r>
              <a:rPr lang="en-US" sz="2200" dirty="0" err="1"/>
              <a:t>ribu</a:t>
            </a:r>
            <a:r>
              <a:rPr lang="en-US" sz="2200" dirty="0"/>
              <a:t> rupiah. </a:t>
            </a:r>
          </a:p>
          <a:p>
            <a:r>
              <a:rPr lang="en-US" sz="2600" dirty="0" err="1"/>
              <a:t>Kalisa</a:t>
            </a:r>
            <a:r>
              <a:rPr lang="en-US" sz="2600" dirty="0"/>
              <a:t> </a:t>
            </a:r>
            <a:r>
              <a:rPr lang="en-US" sz="2600" dirty="0" err="1"/>
              <a:t>akan</a:t>
            </a:r>
            <a:r>
              <a:rPr lang="en-US" sz="2600" dirty="0"/>
              <a:t> </a:t>
            </a:r>
            <a:r>
              <a:rPr lang="en-US" sz="2600" dirty="0" err="1"/>
              <a:t>dilaunching</a:t>
            </a:r>
            <a:r>
              <a:rPr lang="en-US" sz="2600" dirty="0"/>
              <a:t>, </a:t>
            </a:r>
            <a:r>
              <a:rPr lang="en-US" sz="2600" dirty="0" err="1"/>
              <a:t>insya</a:t>
            </a:r>
            <a:r>
              <a:rPr lang="en-US" sz="2600" dirty="0"/>
              <a:t> Allah 12 </a:t>
            </a:r>
            <a:r>
              <a:rPr lang="en-US" sz="2600" dirty="0" err="1"/>
              <a:t>juni</a:t>
            </a:r>
            <a:r>
              <a:rPr lang="en-US" sz="2600" dirty="0"/>
              <a:t> 2020 (22 </a:t>
            </a:r>
            <a:r>
              <a:rPr lang="en-US" sz="2600" dirty="0" err="1"/>
              <a:t>syawal</a:t>
            </a:r>
            <a:r>
              <a:rPr lang="en-US" sz="2600" dirty="0"/>
              <a:t> 1441H).  </a:t>
            </a:r>
            <a:r>
              <a:rPr lang="en-US" sz="2600" dirty="0" err="1"/>
              <a:t>Jadi</a:t>
            </a:r>
            <a:r>
              <a:rPr lang="en-US" sz="2600" dirty="0"/>
              <a:t>, </a:t>
            </a:r>
            <a:r>
              <a:rPr lang="en-US" sz="2600" dirty="0" err="1"/>
              <a:t>lebaran</a:t>
            </a:r>
            <a:r>
              <a:rPr lang="en-US" sz="2600" dirty="0"/>
              <a:t> kali </a:t>
            </a:r>
            <a:r>
              <a:rPr lang="en-US" sz="2600" dirty="0" err="1"/>
              <a:t>ini</a:t>
            </a:r>
            <a:r>
              <a:rPr lang="en-US" sz="2600" dirty="0"/>
              <a:t> </a:t>
            </a:r>
            <a:r>
              <a:rPr lang="en-US" sz="2600" dirty="0" err="1"/>
              <a:t>adalah</a:t>
            </a:r>
            <a:r>
              <a:rPr lang="en-US" sz="2600" dirty="0"/>
              <a:t> </a:t>
            </a:r>
            <a:r>
              <a:rPr lang="en-US" sz="2600" dirty="0" err="1"/>
              <a:t>lebaran</a:t>
            </a:r>
            <a:r>
              <a:rPr lang="en-US" sz="2600" dirty="0"/>
              <a:t> </a:t>
            </a:r>
            <a:r>
              <a:rPr lang="en-US" sz="2600" dirty="0" err="1"/>
              <a:t>bersama</a:t>
            </a:r>
            <a:r>
              <a:rPr lang="en-US" sz="2600" dirty="0"/>
              <a:t> </a:t>
            </a:r>
            <a:r>
              <a:rPr lang="en-US" sz="2600" dirty="0" err="1"/>
              <a:t>Kalisa</a:t>
            </a:r>
            <a:r>
              <a:rPr lang="en-US" sz="2600" dirty="0"/>
              <a:t>. </a:t>
            </a:r>
          </a:p>
          <a:p>
            <a:pPr lvl="1"/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1895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Kalisa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KALISA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digulirkan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Badan</a:t>
            </a:r>
            <a:r>
              <a:rPr lang="en-US" sz="2400" dirty="0"/>
              <a:t> </a:t>
            </a:r>
            <a:r>
              <a:rPr lang="en-US" sz="2400" dirty="0" err="1"/>
              <a:t>Wakaf</a:t>
            </a:r>
            <a:r>
              <a:rPr lang="en-US" sz="2400" dirty="0"/>
              <a:t> Indonesia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tanggap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</a:t>
            </a:r>
            <a:r>
              <a:rPr lang="en-US" sz="2400" dirty="0" err="1"/>
              <a:t>penyebaran</a:t>
            </a:r>
            <a:r>
              <a:rPr lang="en-US" sz="2400" dirty="0"/>
              <a:t> </a:t>
            </a:r>
            <a:r>
              <a:rPr lang="en-US" sz="2400" dirty="0" err="1"/>
              <a:t>covid</a:t>
            </a:r>
            <a:r>
              <a:rPr lang="en-US" sz="2400" dirty="0"/>
              <a:t> 19.  </a:t>
            </a:r>
          </a:p>
          <a:p>
            <a:r>
              <a:rPr lang="en-US" sz="2400" dirty="0" err="1"/>
              <a:t>Gerakan</a:t>
            </a:r>
            <a:r>
              <a:rPr lang="en-US" sz="2400" dirty="0"/>
              <a:t> </a:t>
            </a:r>
            <a:r>
              <a:rPr lang="en-US" sz="2400" dirty="0" err="1"/>
              <a:t>wakaf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menggalang</a:t>
            </a:r>
            <a:r>
              <a:rPr lang="en-US" sz="2400" dirty="0"/>
              <a:t> dana </a:t>
            </a:r>
            <a:r>
              <a:rPr lang="en-US" sz="2400" dirty="0" err="1"/>
              <a:t>wakaf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, </a:t>
            </a:r>
            <a:r>
              <a:rPr lang="en-US" sz="2400" dirty="0" err="1"/>
              <a:t>korporasi</a:t>
            </a:r>
            <a:r>
              <a:rPr lang="en-US" sz="2400" dirty="0"/>
              <a:t>,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ditempatkan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instrument SBSN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 </a:t>
            </a:r>
            <a:r>
              <a:rPr lang="en-US" sz="2400" dirty="0" err="1"/>
              <a:t>Syariah</a:t>
            </a:r>
            <a:r>
              <a:rPr lang="en-US" sz="2400" dirty="0"/>
              <a:t> </a:t>
            </a:r>
            <a:r>
              <a:rPr lang="en-US" sz="2400" dirty="0" err="1"/>
              <a:t>Penerima</a:t>
            </a:r>
            <a:r>
              <a:rPr lang="en-US" sz="2400" dirty="0"/>
              <a:t> </a:t>
            </a:r>
            <a:r>
              <a:rPr lang="en-US" sz="2400" dirty="0" err="1"/>
              <a:t>Wakaf</a:t>
            </a:r>
            <a:r>
              <a:rPr lang="en-US" sz="2400" dirty="0"/>
              <a:t> </a:t>
            </a:r>
            <a:r>
              <a:rPr lang="en-US" sz="2400" dirty="0" err="1"/>
              <a:t>Uang</a:t>
            </a:r>
            <a:r>
              <a:rPr lang="en-US" sz="2400" dirty="0"/>
              <a:t> (LKS-PWU)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kupon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deposito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membiayai</a:t>
            </a:r>
            <a:r>
              <a:rPr lang="en-US" sz="2400" dirty="0"/>
              <a:t> </a:t>
            </a:r>
            <a:r>
              <a:rPr lang="en-US" sz="2400" dirty="0" err="1"/>
              <a:t>kebutuhan</a:t>
            </a:r>
            <a:r>
              <a:rPr lang="en-US" sz="2400" dirty="0"/>
              <a:t> </a:t>
            </a:r>
            <a:r>
              <a:rPr lang="en-US" sz="2400" dirty="0" err="1"/>
              <a:t>penanganan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kesehatan</a:t>
            </a:r>
            <a:r>
              <a:rPr lang="en-US" sz="2400" dirty="0"/>
              <a:t>,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social </a:t>
            </a:r>
            <a:r>
              <a:rPr lang="en-US" sz="2400" dirty="0" err="1"/>
              <a:t>ekonomi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8930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</a:t>
            </a:r>
            <a:r>
              <a:rPr lang="en-US" dirty="0" err="1"/>
              <a:t>Kalisa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dirty="0"/>
              <a:t>“</a:t>
            </a:r>
            <a:r>
              <a:rPr lang="en-US" dirty="0" err="1"/>
              <a:t>Lanjutkan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”,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wakaf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Kalisa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Dana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prasejahtera</a:t>
            </a:r>
            <a:r>
              <a:rPr lang="en-US" dirty="0"/>
              <a:t> yang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social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Pandemi</a:t>
            </a:r>
            <a:r>
              <a:rPr lang="en-US" dirty="0"/>
              <a:t> covid-19; 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“</a:t>
            </a:r>
            <a:r>
              <a:rPr lang="en-US" dirty="0" err="1"/>
              <a:t>Darurat</a:t>
            </a:r>
            <a:r>
              <a:rPr lang="en-US" dirty="0"/>
              <a:t> Ventilator </a:t>
            </a:r>
            <a:r>
              <a:rPr lang="en-US" dirty="0" err="1"/>
              <a:t>untuk</a:t>
            </a:r>
            <a:r>
              <a:rPr lang="en-US" dirty="0"/>
              <a:t> RS Daerah”,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wakaf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Kalisa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ventilator di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yang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covid-19; 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/>
              <a:t>“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Ulama</a:t>
            </a:r>
            <a:r>
              <a:rPr lang="en-US" dirty="0"/>
              <a:t>”,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investasi</a:t>
            </a:r>
            <a:r>
              <a:rPr lang="en-US" dirty="0"/>
              <a:t> </a:t>
            </a:r>
            <a:r>
              <a:rPr lang="en-US" dirty="0" err="1"/>
              <a:t>wakaf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dana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 para </a:t>
            </a:r>
            <a:r>
              <a:rPr lang="en-US" dirty="0" err="1"/>
              <a:t>ulama</a:t>
            </a:r>
            <a:r>
              <a:rPr lang="en-US" dirty="0"/>
              <a:t> yang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social </a:t>
            </a:r>
            <a:r>
              <a:rPr lang="en-US" dirty="0" err="1"/>
              <a:t>ekonomi</a:t>
            </a:r>
            <a:r>
              <a:rPr lang="en-US" dirty="0"/>
              <a:t> pandemic covid-19.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8141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WAKAF UANG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Urgen</a:t>
            </a:r>
            <a:r>
              <a:rPr lang="en-US" sz="2400" dirty="0"/>
              <a:t> di masa </a:t>
            </a:r>
            <a:r>
              <a:rPr lang="en-US" sz="2400" dirty="0" err="1"/>
              <a:t>pandemi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</a:p>
          <a:p>
            <a:r>
              <a:rPr lang="en-US" sz="2400" dirty="0"/>
              <a:t>Mari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galakkan</a:t>
            </a:r>
            <a:r>
              <a:rPr lang="en-US" sz="2400" dirty="0"/>
              <a:t> </a:t>
            </a:r>
            <a:r>
              <a:rPr lang="en-US" sz="2400" dirty="0" err="1"/>
              <a:t>wakaf</a:t>
            </a:r>
            <a:r>
              <a:rPr lang="en-US" sz="2400" dirty="0"/>
              <a:t> </a:t>
            </a:r>
            <a:r>
              <a:rPr lang="en-US" sz="2400" dirty="0" err="1"/>
              <a:t>uang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problem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ummat</a:t>
            </a:r>
            <a:r>
              <a:rPr lang="en-US" sz="2400" dirty="0"/>
              <a:t> di Era-</a:t>
            </a:r>
            <a:r>
              <a:rPr lang="en-US" sz="2400" dirty="0" err="1"/>
              <a:t>Pandemi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195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Hendri Tanjung</a:t>
            </a:r>
          </a:p>
        </p:txBody>
      </p:sp>
      <p:sp>
        <p:nvSpPr>
          <p:cNvPr id="5" name="Shape 69"/>
          <p:cNvSpPr txBox="1">
            <a:spLocks/>
          </p:cNvSpPr>
          <p:nvPr/>
        </p:nvSpPr>
        <p:spPr>
          <a:xfrm>
            <a:off x="5879976" y="1600201"/>
            <a:ext cx="4573742" cy="452596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n-US" b="1" dirty="0"/>
              <a:t>Doctor Philosophy in economics from the International Institute of Islamic Economics, International Islamic University Islamabad, Pakistan in 2012.</a:t>
            </a:r>
          </a:p>
          <a:p>
            <a:pPr algn="just">
              <a:spcBef>
                <a:spcPct val="20000"/>
              </a:spcBef>
              <a:defRPr/>
            </a:pPr>
            <a:r>
              <a:rPr lang="en-US" b="1" dirty="0"/>
              <a:t>Vice-director of the Post Graduate School,</a:t>
            </a:r>
            <a:r>
              <a:rPr lang="id-ID" b="1" dirty="0"/>
              <a:t> </a:t>
            </a:r>
            <a:r>
              <a:rPr lang="en-US" b="1" dirty="0"/>
              <a:t>University of Ibn </a:t>
            </a:r>
            <a:r>
              <a:rPr lang="en-US" b="1" dirty="0" err="1"/>
              <a:t>Khaldun</a:t>
            </a:r>
            <a:r>
              <a:rPr lang="en-US" b="1" dirty="0"/>
              <a:t>, Bogor; </a:t>
            </a:r>
          </a:p>
          <a:p>
            <a:pPr algn="just">
              <a:spcBef>
                <a:spcPct val="20000"/>
              </a:spcBef>
              <a:defRPr/>
            </a:pPr>
            <a:r>
              <a:rPr lang="id-ID" b="1" dirty="0"/>
              <a:t>Chairman of International Council of Islamic Finance Educators (ICIFE) Indonesia Chapte</a:t>
            </a:r>
            <a:r>
              <a:rPr lang="en-US" b="1" dirty="0"/>
              <a:t>r;</a:t>
            </a:r>
            <a:endParaRPr lang="en-ID" b="1" dirty="0"/>
          </a:p>
          <a:p>
            <a:pPr algn="just">
              <a:spcBef>
                <a:spcPct val="20000"/>
              </a:spcBef>
              <a:defRPr/>
            </a:pPr>
            <a:r>
              <a:rPr lang="en-ID" b="1" dirty="0" err="1"/>
              <a:t>Comissioner</a:t>
            </a:r>
            <a:r>
              <a:rPr lang="en-ID" b="1" dirty="0"/>
              <a:t> of </a:t>
            </a:r>
            <a:r>
              <a:rPr lang="en-ID" b="1" dirty="0" err="1"/>
              <a:t>Waqf</a:t>
            </a:r>
            <a:r>
              <a:rPr lang="en-ID" b="1" dirty="0"/>
              <a:t> Board Indonesia</a:t>
            </a:r>
            <a:r>
              <a:rPr lang="id-ID" b="1" dirty="0"/>
              <a:t>.  </a:t>
            </a:r>
            <a:endParaRPr lang="en-US" b="1" dirty="0"/>
          </a:p>
        </p:txBody>
      </p:sp>
      <p:pic>
        <p:nvPicPr>
          <p:cNvPr id="1026" name="Picture 2" descr="Image result for hendri tanju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579" y="1853754"/>
            <a:ext cx="4157514" cy="4121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79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Skenario</a:t>
            </a:r>
            <a:r>
              <a:rPr lang="en-US" dirty="0"/>
              <a:t> </a:t>
            </a:r>
            <a:r>
              <a:rPr lang="en-US" dirty="0" err="1"/>
              <a:t>menteri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(April 2020)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Skenario</a:t>
            </a:r>
            <a:r>
              <a:rPr lang="en-US" sz="2800" dirty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: </a:t>
            </a:r>
            <a:r>
              <a:rPr lang="en-US" sz="2800" dirty="0" err="1"/>
              <a:t>moderat</a:t>
            </a:r>
            <a:r>
              <a:rPr lang="en-US" sz="2800" dirty="0"/>
              <a:t>,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masih</a:t>
            </a:r>
            <a:r>
              <a:rPr lang="en-US" sz="2800" dirty="0"/>
              <a:t> </a:t>
            </a:r>
            <a:r>
              <a:rPr lang="en-US" sz="2800" dirty="0" err="1"/>
              <a:t>tumbuh</a:t>
            </a:r>
            <a:r>
              <a:rPr lang="en-US" sz="2800" dirty="0"/>
              <a:t> di </a:t>
            </a:r>
            <a:r>
              <a:rPr lang="en-US" sz="2800" dirty="0" err="1"/>
              <a:t>angka</a:t>
            </a:r>
            <a:r>
              <a:rPr lang="en-US" sz="2800" dirty="0"/>
              <a:t> 4 </a:t>
            </a:r>
            <a:r>
              <a:rPr lang="en-US" sz="2800" dirty="0" err="1"/>
              <a:t>persen</a:t>
            </a:r>
            <a:r>
              <a:rPr lang="en-US" sz="2800" dirty="0"/>
              <a:t>. </a:t>
            </a:r>
          </a:p>
          <a:p>
            <a:r>
              <a:rPr lang="en-US" sz="2800" dirty="0" err="1"/>
              <a:t>Skenario</a:t>
            </a:r>
            <a:r>
              <a:rPr lang="en-US" sz="2800" dirty="0"/>
              <a:t> </a:t>
            </a:r>
            <a:r>
              <a:rPr lang="en-US" sz="2800" dirty="0" err="1"/>
              <a:t>kedua</a:t>
            </a:r>
            <a:r>
              <a:rPr lang="en-US" sz="2800" dirty="0"/>
              <a:t>: </a:t>
            </a:r>
            <a:r>
              <a:rPr lang="en-US" sz="2800" dirty="0" err="1"/>
              <a:t>terburuk</a:t>
            </a:r>
            <a:r>
              <a:rPr lang="en-US" sz="2800" dirty="0"/>
              <a:t>,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tumbuh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2,5 </a:t>
            </a:r>
            <a:r>
              <a:rPr lang="en-US" sz="2800" dirty="0" err="1"/>
              <a:t>persen</a:t>
            </a:r>
            <a:r>
              <a:rPr lang="en-US" sz="2800" dirty="0"/>
              <a:t> </a:t>
            </a:r>
            <a:r>
              <a:rPr lang="en-US" sz="2800" dirty="0" err="1"/>
              <a:t>bahkan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mencapai</a:t>
            </a:r>
            <a:r>
              <a:rPr lang="en-US" sz="2800" dirty="0"/>
              <a:t> </a:t>
            </a:r>
            <a:r>
              <a:rPr lang="en-US" sz="2800" dirty="0" err="1"/>
              <a:t>nol</a:t>
            </a:r>
            <a:r>
              <a:rPr lang="en-US" sz="2800" dirty="0"/>
              <a:t> </a:t>
            </a:r>
            <a:r>
              <a:rPr lang="en-US" sz="2800" dirty="0" err="1"/>
              <a:t>persen</a:t>
            </a:r>
            <a:r>
              <a:rPr lang="en-US" sz="2800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79335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kenyataannya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Sri </a:t>
            </a:r>
            <a:r>
              <a:rPr lang="en-US" sz="2800" dirty="0" err="1"/>
              <a:t>Mulyani</a:t>
            </a:r>
            <a:r>
              <a:rPr lang="en-US" sz="2800" dirty="0"/>
              <a:t> pun </a:t>
            </a:r>
            <a:r>
              <a:rPr lang="en-US" sz="2800" dirty="0" err="1"/>
              <a:t>memprediksikan</a:t>
            </a:r>
            <a:r>
              <a:rPr lang="en-US" sz="2800" b="1" u="sng" dirty="0">
                <a:hlinkClick r:id="rId2"/>
              </a:rPr>
              <a:t> </a:t>
            </a:r>
            <a:r>
              <a:rPr lang="en-US" sz="2800" b="1" u="sng" dirty="0" err="1">
                <a:hlinkClick r:id="rId2"/>
              </a:rPr>
              <a:t>pertumbuhan</a:t>
            </a:r>
            <a:r>
              <a:rPr lang="en-US" sz="2800" b="1" u="sng" dirty="0">
                <a:hlinkClick r:id="rId2"/>
              </a:rPr>
              <a:t> </a:t>
            </a:r>
            <a:r>
              <a:rPr lang="en-US" sz="2800" b="1" u="sng" dirty="0" err="1">
                <a:hlinkClick r:id="rId2"/>
              </a:rPr>
              <a:t>ekonomi</a:t>
            </a:r>
            <a:r>
              <a:rPr lang="en-US" sz="2800" b="1" u="sng" dirty="0">
                <a:hlinkClick r:id="rId2"/>
              </a:rPr>
              <a:t> </a:t>
            </a:r>
            <a:r>
              <a:rPr lang="en-US" sz="2800" dirty="0"/>
              <a:t>Indonesia </a:t>
            </a:r>
            <a:r>
              <a:rPr lang="en-US" sz="2800" dirty="0" err="1"/>
              <a:t>mengalami</a:t>
            </a:r>
            <a:r>
              <a:rPr lang="en-US" sz="2800" dirty="0"/>
              <a:t> </a:t>
            </a:r>
            <a:r>
              <a:rPr lang="en-US" sz="2800" dirty="0" err="1"/>
              <a:t>kontraksi</a:t>
            </a:r>
            <a:r>
              <a:rPr lang="en-US" sz="2800" dirty="0"/>
              <a:t> </a:t>
            </a:r>
            <a:r>
              <a:rPr lang="en-US" sz="2800" dirty="0" err="1"/>
              <a:t>hingga</a:t>
            </a:r>
            <a:r>
              <a:rPr lang="en-US" sz="2800" dirty="0"/>
              <a:t> 3,1 </a:t>
            </a:r>
            <a:r>
              <a:rPr lang="en-US" sz="2800" dirty="0" err="1"/>
              <a:t>persen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kuartal</a:t>
            </a:r>
            <a:r>
              <a:rPr lang="en-US" sz="2800" dirty="0"/>
              <a:t> II </a:t>
            </a:r>
            <a:r>
              <a:rPr lang="en-US" sz="2800" dirty="0" err="1"/>
              <a:t>tahun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akibat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dirty="0" err="1"/>
              <a:t>Pembatasan</a:t>
            </a:r>
            <a:r>
              <a:rPr lang="en-US" sz="2800" dirty="0"/>
              <a:t> </a:t>
            </a:r>
            <a:r>
              <a:rPr lang="en-US" sz="2800" dirty="0" err="1"/>
              <a:t>Sosial</a:t>
            </a:r>
            <a:r>
              <a:rPr lang="en-US" sz="2800" dirty="0"/>
              <a:t> </a:t>
            </a:r>
            <a:r>
              <a:rPr lang="en-US" sz="2800" dirty="0" err="1"/>
              <a:t>Berskala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(PSBB) di </a:t>
            </a:r>
            <a:r>
              <a:rPr lang="en-US" sz="2800" dirty="0" err="1"/>
              <a:t>berbagai</a:t>
            </a:r>
            <a:r>
              <a:rPr lang="en-US" sz="2800" dirty="0"/>
              <a:t> </a:t>
            </a:r>
            <a:r>
              <a:rPr lang="en-US" sz="2800" dirty="0" err="1"/>
              <a:t>daerah</a:t>
            </a:r>
            <a:r>
              <a:rPr lang="en-US" sz="2800" dirty="0"/>
              <a:t> (</a:t>
            </a:r>
            <a:r>
              <a:rPr lang="en-US" sz="2800" dirty="0" err="1"/>
              <a:t>Republika</a:t>
            </a:r>
            <a:r>
              <a:rPr lang="en-US" sz="2800" dirty="0"/>
              <a:t>, </a:t>
            </a:r>
            <a:r>
              <a:rPr lang="en-US" sz="2800" dirty="0" err="1"/>
              <a:t>Rabu</a:t>
            </a:r>
            <a:r>
              <a:rPr lang="en-US" sz="2800" dirty="0"/>
              <a:t>, 17 </a:t>
            </a:r>
            <a:r>
              <a:rPr lang="en-US" sz="2800" dirty="0" err="1"/>
              <a:t>Juni</a:t>
            </a:r>
            <a:r>
              <a:rPr lang="en-US" sz="2800" dirty="0"/>
              <a:t> 2020)</a:t>
            </a:r>
          </a:p>
        </p:txBody>
      </p:sp>
    </p:spTree>
    <p:extLst>
      <p:ext uri="{BB962C8B-B14F-4D97-AF65-F5344CB8AC3E}">
        <p14:creationId xmlns:p14="http://schemas.microsoft.com/office/powerpoint/2010/main" val="50616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55" y="76971"/>
            <a:ext cx="11647053" cy="609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551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akibatnya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tumbuh</a:t>
            </a:r>
            <a:r>
              <a:rPr lang="en-US" dirty="0"/>
              <a:t> 1%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makro</a:t>
            </a:r>
            <a:r>
              <a:rPr lang="en-US" sz="2400" dirty="0"/>
              <a:t>,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1 </a:t>
            </a:r>
            <a:r>
              <a:rPr lang="en-US" sz="2400" dirty="0" err="1"/>
              <a:t>persen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penciptaan</a:t>
            </a:r>
            <a:r>
              <a:rPr lang="en-US" sz="2400" dirty="0"/>
              <a:t> </a:t>
            </a:r>
            <a:r>
              <a:rPr lang="en-US" sz="2400" dirty="0" err="1"/>
              <a:t>lapangan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sebanyak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300 </a:t>
            </a:r>
            <a:r>
              <a:rPr lang="en-US" sz="2400" dirty="0" err="1"/>
              <a:t>ribu</a:t>
            </a:r>
            <a:r>
              <a:rPr lang="en-US" sz="2400" dirty="0"/>
              <a:t> orang.  </a:t>
            </a:r>
          </a:p>
          <a:p>
            <a:r>
              <a:rPr lang="en-US" sz="2400" dirty="0" err="1"/>
              <a:t>Penciptaan</a:t>
            </a:r>
            <a:r>
              <a:rPr lang="en-US" sz="2400" dirty="0"/>
              <a:t> </a:t>
            </a:r>
            <a:r>
              <a:rPr lang="en-US" sz="2400" dirty="0" err="1"/>
              <a:t>lapangan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diharapkan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r>
              <a:rPr lang="en-US" sz="2400" dirty="0"/>
              <a:t>.  </a:t>
            </a:r>
          </a:p>
          <a:p>
            <a:r>
              <a:rPr lang="en-US" sz="2400" dirty="0" err="1"/>
              <a:t>Investasi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bersumber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, </a:t>
            </a:r>
            <a:r>
              <a:rPr lang="en-US" sz="2400" dirty="0" err="1"/>
              <a:t>Badan</a:t>
            </a:r>
            <a:r>
              <a:rPr lang="en-US" sz="2400" dirty="0"/>
              <a:t> Usaha </a:t>
            </a:r>
            <a:r>
              <a:rPr lang="en-US" sz="2400" dirty="0" err="1"/>
              <a:t>Milik</a:t>
            </a:r>
            <a:r>
              <a:rPr lang="en-US" sz="2400" dirty="0"/>
              <a:t> Negara (BUMN), </a:t>
            </a:r>
            <a:r>
              <a:rPr lang="en-US" sz="2400" dirty="0" err="1"/>
              <a:t>swasta</a:t>
            </a:r>
            <a:r>
              <a:rPr lang="en-US" sz="2400" dirty="0"/>
              <a:t>, </a:t>
            </a:r>
            <a:r>
              <a:rPr lang="en-US" sz="2400" dirty="0" err="1"/>
              <a:t>Penanaman</a:t>
            </a:r>
            <a:r>
              <a:rPr lang="en-US" sz="2400" dirty="0"/>
              <a:t> modal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negeri</a:t>
            </a:r>
            <a:r>
              <a:rPr lang="en-US" sz="2400" dirty="0"/>
              <a:t> (PMDN),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penanaman</a:t>
            </a:r>
            <a:r>
              <a:rPr lang="en-US" sz="2400" dirty="0"/>
              <a:t> modal </a:t>
            </a:r>
            <a:r>
              <a:rPr lang="en-US" sz="2400" dirty="0" err="1"/>
              <a:t>asing</a:t>
            </a:r>
            <a:r>
              <a:rPr lang="en-US" sz="2400" dirty="0"/>
              <a:t> (PMA).</a:t>
            </a:r>
          </a:p>
        </p:txBody>
      </p:sp>
    </p:spTree>
    <p:extLst>
      <p:ext uri="{BB962C8B-B14F-4D97-AF65-F5344CB8AC3E}">
        <p14:creationId xmlns:p14="http://schemas.microsoft.com/office/powerpoint/2010/main" val="3833900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Bayangan</a:t>
            </a:r>
            <a:r>
              <a:rPr lang="en-US" dirty="0"/>
              <a:t> </a:t>
            </a:r>
            <a:r>
              <a:rPr lang="en-US" dirty="0" err="1"/>
              <a:t>resesi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Resesi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negative </a:t>
            </a:r>
            <a:r>
              <a:rPr lang="en-US" sz="2400" dirty="0" err="1"/>
              <a:t>selama</a:t>
            </a:r>
            <a:r>
              <a:rPr lang="en-US" sz="2400" dirty="0"/>
              <a:t> 2 </a:t>
            </a:r>
            <a:r>
              <a:rPr lang="en-US" sz="2400" dirty="0" err="1"/>
              <a:t>triwulan</a:t>
            </a:r>
            <a:r>
              <a:rPr lang="en-US" sz="2400" dirty="0"/>
              <a:t> </a:t>
            </a:r>
            <a:r>
              <a:rPr lang="en-US" sz="2400" dirty="0" err="1"/>
              <a:t>berturut</a:t>
            </a:r>
            <a:r>
              <a:rPr lang="en-US" sz="2400" dirty="0"/>
              <a:t> </a:t>
            </a:r>
            <a:r>
              <a:rPr lang="en-US" sz="2400" dirty="0" err="1"/>
              <a:t>turut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Puncak</a:t>
            </a:r>
            <a:r>
              <a:rPr lang="en-US" sz="2400" dirty="0"/>
              <a:t> </a:t>
            </a:r>
            <a:r>
              <a:rPr lang="en-US" sz="2400" dirty="0" err="1"/>
              <a:t>keparahan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Depresi</a:t>
            </a:r>
            <a:r>
              <a:rPr lang="en-US" sz="2400" dirty="0"/>
              <a:t>.  </a:t>
            </a:r>
          </a:p>
          <a:p>
            <a:r>
              <a:rPr lang="en-US" sz="2400" dirty="0" err="1"/>
              <a:t>Penyembuhan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depresi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(recovery)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.  </a:t>
            </a:r>
          </a:p>
          <a:p>
            <a:r>
              <a:rPr lang="en-US" sz="2400" dirty="0" err="1"/>
              <a:t>Tentunya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ingat</a:t>
            </a:r>
            <a:r>
              <a:rPr lang="en-US" sz="2400" dirty="0"/>
              <a:t> </a:t>
            </a:r>
            <a:r>
              <a:rPr lang="en-US" sz="2400" dirty="0" err="1"/>
              <a:t>krisis</a:t>
            </a:r>
            <a:r>
              <a:rPr lang="en-US" sz="2400" dirty="0"/>
              <a:t> </a:t>
            </a:r>
            <a:r>
              <a:rPr lang="en-US" sz="2400" dirty="0" err="1"/>
              <a:t>moneter</a:t>
            </a:r>
            <a:r>
              <a:rPr lang="en-US" sz="2400" dirty="0"/>
              <a:t> 1998 yang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recovery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5 </a:t>
            </a:r>
            <a:r>
              <a:rPr lang="en-US" sz="2400" dirty="0" err="1"/>
              <a:t>tahun</a:t>
            </a:r>
            <a:r>
              <a:rPr lang="en-US" sz="2400" dirty="0"/>
              <a:t>. 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Indonesia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terendah</a:t>
            </a:r>
            <a:r>
              <a:rPr lang="en-US" sz="2400" dirty="0"/>
              <a:t> di </a:t>
            </a:r>
            <a:r>
              <a:rPr lang="en-US" sz="2400" dirty="0" err="1"/>
              <a:t>angka</a:t>
            </a:r>
            <a:r>
              <a:rPr lang="en-US" sz="2400" dirty="0"/>
              <a:t> minus 13 </a:t>
            </a:r>
            <a:r>
              <a:rPr lang="en-US" sz="2400" dirty="0" err="1"/>
              <a:t>persen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697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PEMERINTAH :</a:t>
            </a:r>
          </a:p>
          <a:p>
            <a:pPr marL="0" indent="0">
              <a:buNone/>
            </a:pP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mengucurkan</a:t>
            </a:r>
            <a:r>
              <a:rPr lang="en-US" sz="2400" dirty="0"/>
              <a:t> dana </a:t>
            </a:r>
            <a:r>
              <a:rPr lang="en-US" sz="2400" dirty="0" err="1"/>
              <a:t>Rp</a:t>
            </a:r>
            <a:r>
              <a:rPr lang="en-US" sz="2400" dirty="0"/>
              <a:t>. 405,1 </a:t>
            </a:r>
            <a:r>
              <a:rPr lang="en-US" sz="2400" dirty="0" err="1"/>
              <a:t>Triliun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perincian</a:t>
            </a:r>
            <a:r>
              <a:rPr lang="en-US" sz="2400" dirty="0"/>
              <a:t>: </a:t>
            </a:r>
          </a:p>
          <a:p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169420"/>
              </p:ext>
            </p:extLst>
          </p:nvPr>
        </p:nvGraphicFramePr>
        <p:xfrm>
          <a:off x="1451579" y="3158836"/>
          <a:ext cx="8127999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1964">
                  <a:extLst>
                    <a:ext uri="{9D8B030D-6E8A-4147-A177-3AD203B41FA5}">
                      <a16:colId xmlns:a16="http://schemas.microsoft.com/office/drawing/2014/main" val="1100366088"/>
                    </a:ext>
                  </a:extLst>
                </a:gridCol>
                <a:gridCol w="4716702">
                  <a:extLst>
                    <a:ext uri="{9D8B030D-6E8A-4147-A177-3AD203B41FA5}">
                      <a16:colId xmlns:a16="http://schemas.microsoft.com/office/drawing/2014/main" val="3429200852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79917482"/>
                    </a:ext>
                  </a:extLst>
                </a:gridCol>
              </a:tblGrid>
              <a:tr h="296180">
                <a:tc>
                  <a:txBody>
                    <a:bodyPr/>
                    <a:lstStyle/>
                    <a:p>
                      <a:r>
                        <a:rPr lang="en-US" sz="20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Peruntukan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Anggaran</a:t>
                      </a:r>
                      <a:r>
                        <a:rPr lang="en-US" sz="2000" dirty="0"/>
                        <a:t> (</a:t>
                      </a:r>
                      <a:r>
                        <a:rPr lang="en-US" sz="2000" dirty="0" err="1"/>
                        <a:t>Rp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Triliun</a:t>
                      </a:r>
                      <a:r>
                        <a:rPr lang="en-US" sz="20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54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Belanja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Bidang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Kesehatan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337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Perlindungan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Sosial</a:t>
                      </a:r>
                      <a:r>
                        <a:rPr lang="en-US" sz="20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0878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Insentif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perpajakan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dan</a:t>
                      </a:r>
                      <a:r>
                        <a:rPr lang="en-US" sz="2000" dirty="0"/>
                        <a:t> stimulus 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70,1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6774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Pembiayaan</a:t>
                      </a:r>
                      <a:r>
                        <a:rPr lang="en-US" sz="2000" dirty="0"/>
                        <a:t> Program </a:t>
                      </a:r>
                      <a:r>
                        <a:rPr lang="en-US" sz="2000" dirty="0" err="1"/>
                        <a:t>Pemulihan</a:t>
                      </a:r>
                      <a:r>
                        <a:rPr lang="en-US" sz="2000" dirty="0"/>
                        <a:t> </a:t>
                      </a:r>
                      <a:r>
                        <a:rPr lang="en-US" sz="2000" dirty="0" err="1"/>
                        <a:t>Ekonomi</a:t>
                      </a:r>
                      <a:r>
                        <a:rPr lang="en-US" sz="2000" dirty="0"/>
                        <a:t> Nasional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238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37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ekonomi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MASYARAKAT:</a:t>
            </a:r>
          </a:p>
          <a:p>
            <a:r>
              <a:rPr lang="en-US" sz="2400" dirty="0" err="1"/>
              <a:t>Pengorbanan</a:t>
            </a:r>
            <a:r>
              <a:rPr lang="en-US" sz="2400" dirty="0"/>
              <a:t> (orang Kaya) </a:t>
            </a:r>
            <a:r>
              <a:rPr lang="en-US" sz="2400" dirty="0">
                <a:sym typeface="Wingdings" panose="05000000000000000000" pitchFamily="2" charset="2"/>
              </a:rPr>
              <a:t> Zakat, </a:t>
            </a:r>
            <a:r>
              <a:rPr lang="en-US" sz="2400" dirty="0" err="1">
                <a:sym typeface="Wingdings" panose="05000000000000000000" pitchFamily="2" charset="2"/>
              </a:rPr>
              <a:t>Infaq</a:t>
            </a:r>
            <a:r>
              <a:rPr lang="en-US" sz="2400" dirty="0">
                <a:sym typeface="Wingdings" panose="05000000000000000000" pitchFamily="2" charset="2"/>
              </a:rPr>
              <a:t>, </a:t>
            </a:r>
            <a:r>
              <a:rPr lang="en-US" sz="2400" dirty="0" err="1">
                <a:sym typeface="Wingdings" panose="05000000000000000000" pitchFamily="2" charset="2"/>
              </a:rPr>
              <a:t>sedekah</a:t>
            </a:r>
            <a:r>
              <a:rPr lang="en-US" sz="2400" dirty="0">
                <a:sym typeface="Wingdings" panose="05000000000000000000" pitchFamily="2" charset="2"/>
              </a:rPr>
              <a:t>, </a:t>
            </a:r>
            <a:r>
              <a:rPr lang="en-US" sz="2400" dirty="0" err="1">
                <a:sym typeface="Wingdings" panose="05000000000000000000" pitchFamily="2" charset="2"/>
              </a:rPr>
              <a:t>Wakaf</a:t>
            </a:r>
            <a:r>
              <a:rPr lang="en-US" sz="2400" dirty="0">
                <a:sym typeface="Wingdings" panose="05000000000000000000" pitchFamily="2" charset="2"/>
              </a:rPr>
              <a:t> (ZISWAF)</a:t>
            </a:r>
            <a:endParaRPr lang="en-US" sz="2400" dirty="0"/>
          </a:p>
          <a:p>
            <a:r>
              <a:rPr lang="en-US" sz="2400" dirty="0" err="1"/>
              <a:t>Ketabahan</a:t>
            </a:r>
            <a:r>
              <a:rPr lang="en-US" sz="2400" dirty="0"/>
              <a:t> (Orang </a:t>
            </a:r>
            <a:r>
              <a:rPr lang="en-US" sz="2400" dirty="0" err="1"/>
              <a:t>Miskin</a:t>
            </a:r>
            <a:r>
              <a:rPr lang="en-US" sz="2400" dirty="0"/>
              <a:t>)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 err="1">
                <a:sym typeface="Wingdings" panose="05000000000000000000" pitchFamily="2" charset="2"/>
              </a:rPr>
              <a:t>Sabar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607446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673</TotalTime>
  <Words>716</Words>
  <Application>Microsoft Office PowerPoint</Application>
  <PresentationFormat>Layar Lebar</PresentationFormat>
  <Paragraphs>85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Judul Slide</vt:lpstr>
      </vt:variant>
      <vt:variant>
        <vt:i4>19</vt:i4>
      </vt:variant>
    </vt:vector>
  </HeadingPairs>
  <TitlesOfParts>
    <vt:vector size="20" baseType="lpstr">
      <vt:lpstr>Gallery</vt:lpstr>
      <vt:lpstr>Wakaf Uang : salah satu solusi ekonomi di tengah pandemi</vt:lpstr>
      <vt:lpstr>Hendri Tanjung</vt:lpstr>
      <vt:lpstr>Skenario menteri keuangan (April 2020)</vt:lpstr>
      <vt:lpstr>kenyataannya</vt:lpstr>
      <vt:lpstr>Presentasi PowerPoint</vt:lpstr>
      <vt:lpstr>Apa akibatnya jika ekonomi tumbuh 1% ?</vt:lpstr>
      <vt:lpstr>Bayangan resesi</vt:lpstr>
      <vt:lpstr>Solusi ekonomi</vt:lpstr>
      <vt:lpstr>Solusi ekonomi</vt:lpstr>
      <vt:lpstr>INCOME PYRAMID INDONESIA 2020</vt:lpstr>
      <vt:lpstr>Qs ar Rum, 30 ayat 39</vt:lpstr>
      <vt:lpstr>Tafsir qs 30:39 Pahala orang yang sedekah (ziswaf)</vt:lpstr>
      <vt:lpstr>Tafsir ekonomi qs 30:39 economic impact of ZISWAF</vt:lpstr>
      <vt:lpstr>Untuk lebih detail,  silahkan baca HAL 17 buku ini… </vt:lpstr>
      <vt:lpstr>KALISA (WAKAF PEDULI INDONESIA)</vt:lpstr>
      <vt:lpstr>Kalisa</vt:lpstr>
      <vt:lpstr>Kalisa</vt:lpstr>
      <vt:lpstr>Program Kalisa</vt:lpstr>
      <vt:lpstr>kesimpulan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STRUGGLE IN PANDEMIC COVID-19</dc:title>
  <dc:creator>ASUS</dc:creator>
  <cp:lastModifiedBy>Pengguna Tidak dikenal</cp:lastModifiedBy>
  <cp:revision>38</cp:revision>
  <dcterms:created xsi:type="dcterms:W3CDTF">2020-04-06T23:33:11Z</dcterms:created>
  <dcterms:modified xsi:type="dcterms:W3CDTF">2020-06-24T05:45:36Z</dcterms:modified>
</cp:coreProperties>
</file>